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81" r:id="rId3"/>
    <p:sldId id="257" r:id="rId4"/>
    <p:sldId id="258" r:id="rId5"/>
    <p:sldId id="259" r:id="rId6"/>
    <p:sldId id="260" r:id="rId7"/>
    <p:sldId id="262" r:id="rId8"/>
    <p:sldId id="263" r:id="rId9"/>
    <p:sldId id="261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6" r:id="rId18"/>
    <p:sldId id="271" r:id="rId19"/>
    <p:sldId id="272" r:id="rId20"/>
    <p:sldId id="273" r:id="rId21"/>
    <p:sldId id="275" r:id="rId22"/>
    <p:sldId id="277" r:id="rId23"/>
    <p:sldId id="278" r:id="rId24"/>
    <p:sldId id="274" r:id="rId25"/>
    <p:sldId id="279" r:id="rId26"/>
    <p:sldId id="283" r:id="rId27"/>
    <p:sldId id="282" r:id="rId28"/>
    <p:sldId id="28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1416E-DBE9-431A-B112-9F9CF191BFED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26531-5892-4117-94AC-0546F11E9F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0791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write </a:t>
            </a:r>
            <a:r>
              <a:rPr lang="en-US" dirty="0" err="1" smtClean="0"/>
              <a:t>javascript</a:t>
            </a:r>
            <a:r>
              <a:rPr lang="en-US" dirty="0" smtClean="0"/>
              <a:t> with </a:t>
            </a:r>
            <a:r>
              <a:rPr lang="en-US" dirty="0" err="1" smtClean="0"/>
              <a:t>php</a:t>
            </a:r>
            <a:r>
              <a:rPr lang="en-US" dirty="0" smtClean="0"/>
              <a:t>, but this is still useless if </a:t>
            </a:r>
            <a:r>
              <a:rPr lang="en-US" dirty="0" err="1" smtClean="0"/>
              <a:t>javascript</a:t>
            </a:r>
            <a:r>
              <a:rPr lang="en-US" dirty="0" smtClean="0"/>
              <a:t> is turned off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26531-5892-4117-94AC-0546F11E9F4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9687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write </a:t>
            </a:r>
            <a:r>
              <a:rPr lang="en-US" dirty="0" err="1" smtClean="0"/>
              <a:t>javascript</a:t>
            </a:r>
            <a:r>
              <a:rPr lang="en-US" dirty="0" smtClean="0"/>
              <a:t> with </a:t>
            </a:r>
            <a:r>
              <a:rPr lang="en-US" dirty="0" err="1" smtClean="0"/>
              <a:t>php</a:t>
            </a:r>
            <a:r>
              <a:rPr lang="en-US" dirty="0" smtClean="0"/>
              <a:t>, but this is still useless if </a:t>
            </a:r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en-US" smtClean="0"/>
              <a:t>is turned off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26531-5892-4117-94AC-0546F11E9F4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9687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write </a:t>
            </a:r>
            <a:r>
              <a:rPr lang="en-US" dirty="0" err="1" smtClean="0"/>
              <a:t>javascript</a:t>
            </a:r>
            <a:r>
              <a:rPr lang="en-US" dirty="0" smtClean="0"/>
              <a:t> with </a:t>
            </a:r>
            <a:r>
              <a:rPr lang="en-US" dirty="0" err="1" smtClean="0"/>
              <a:t>php</a:t>
            </a:r>
            <a:r>
              <a:rPr lang="en-US" dirty="0" smtClean="0"/>
              <a:t>, but this is still useless if </a:t>
            </a:r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en-US" smtClean="0"/>
              <a:t>is turned off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26531-5892-4117-94AC-0546F11E9F4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9687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write </a:t>
            </a:r>
            <a:r>
              <a:rPr lang="en-US" dirty="0" err="1" smtClean="0"/>
              <a:t>javascript</a:t>
            </a:r>
            <a:r>
              <a:rPr lang="en-US" dirty="0" smtClean="0"/>
              <a:t> with </a:t>
            </a:r>
            <a:r>
              <a:rPr lang="en-US" dirty="0" err="1" smtClean="0"/>
              <a:t>php</a:t>
            </a:r>
            <a:r>
              <a:rPr lang="en-US" dirty="0" smtClean="0"/>
              <a:t>, but this is still useless if </a:t>
            </a:r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en-US" smtClean="0"/>
              <a:t>is turned off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26531-5892-4117-94AC-0546F11E9F4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9687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write </a:t>
            </a:r>
            <a:r>
              <a:rPr lang="en-US" dirty="0" err="1" smtClean="0"/>
              <a:t>javascript</a:t>
            </a:r>
            <a:r>
              <a:rPr lang="en-US" dirty="0" smtClean="0"/>
              <a:t> with </a:t>
            </a:r>
            <a:r>
              <a:rPr lang="en-US" dirty="0" err="1" smtClean="0"/>
              <a:t>php</a:t>
            </a:r>
            <a:r>
              <a:rPr lang="en-US" dirty="0" smtClean="0"/>
              <a:t>, but this is still useless if </a:t>
            </a:r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en-US" smtClean="0"/>
              <a:t>is turned off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26531-5892-4117-94AC-0546F11E9F4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968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write </a:t>
            </a:r>
            <a:r>
              <a:rPr lang="en-US" dirty="0" err="1" smtClean="0"/>
              <a:t>javascript</a:t>
            </a:r>
            <a:r>
              <a:rPr lang="en-US" dirty="0" smtClean="0"/>
              <a:t> with </a:t>
            </a:r>
            <a:r>
              <a:rPr lang="en-US" dirty="0" err="1" smtClean="0"/>
              <a:t>php</a:t>
            </a:r>
            <a:r>
              <a:rPr lang="en-US" dirty="0" smtClean="0"/>
              <a:t>, but this is still useless if </a:t>
            </a:r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en-US" smtClean="0"/>
              <a:t>is turned off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26531-5892-4117-94AC-0546F11E9F4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968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write </a:t>
            </a:r>
            <a:r>
              <a:rPr lang="en-US" dirty="0" err="1" smtClean="0"/>
              <a:t>javascript</a:t>
            </a:r>
            <a:r>
              <a:rPr lang="en-US" dirty="0" smtClean="0"/>
              <a:t> with </a:t>
            </a:r>
            <a:r>
              <a:rPr lang="en-US" dirty="0" err="1" smtClean="0"/>
              <a:t>php</a:t>
            </a:r>
            <a:r>
              <a:rPr lang="en-US" dirty="0" smtClean="0"/>
              <a:t>, but this is still useless if </a:t>
            </a:r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en-US" smtClean="0"/>
              <a:t>is turned off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26531-5892-4117-94AC-0546F11E9F4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968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write </a:t>
            </a:r>
            <a:r>
              <a:rPr lang="en-US" dirty="0" err="1" smtClean="0"/>
              <a:t>javascript</a:t>
            </a:r>
            <a:r>
              <a:rPr lang="en-US" dirty="0" smtClean="0"/>
              <a:t> with </a:t>
            </a:r>
            <a:r>
              <a:rPr lang="en-US" dirty="0" err="1" smtClean="0"/>
              <a:t>php</a:t>
            </a:r>
            <a:r>
              <a:rPr lang="en-US" dirty="0" smtClean="0"/>
              <a:t>, but this is still useless if </a:t>
            </a:r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en-US" smtClean="0"/>
              <a:t>is turned off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26531-5892-4117-94AC-0546F11E9F4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968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write </a:t>
            </a:r>
            <a:r>
              <a:rPr lang="en-US" dirty="0" err="1" smtClean="0"/>
              <a:t>javascript</a:t>
            </a:r>
            <a:r>
              <a:rPr lang="en-US" dirty="0" smtClean="0"/>
              <a:t> with </a:t>
            </a:r>
            <a:r>
              <a:rPr lang="en-US" dirty="0" err="1" smtClean="0"/>
              <a:t>php</a:t>
            </a:r>
            <a:r>
              <a:rPr lang="en-US" dirty="0" smtClean="0"/>
              <a:t>, but this is still useless if </a:t>
            </a:r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en-US" smtClean="0"/>
              <a:t>is turned off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26531-5892-4117-94AC-0546F11E9F4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968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write </a:t>
            </a:r>
            <a:r>
              <a:rPr lang="en-US" dirty="0" err="1" smtClean="0"/>
              <a:t>javascript</a:t>
            </a:r>
            <a:r>
              <a:rPr lang="en-US" dirty="0" smtClean="0"/>
              <a:t> with </a:t>
            </a:r>
            <a:r>
              <a:rPr lang="en-US" dirty="0" err="1" smtClean="0"/>
              <a:t>php</a:t>
            </a:r>
            <a:r>
              <a:rPr lang="en-US" dirty="0" smtClean="0"/>
              <a:t>, but this is still useless if </a:t>
            </a:r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en-US" smtClean="0"/>
              <a:t>is turned off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26531-5892-4117-94AC-0546F11E9F4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968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write </a:t>
            </a:r>
            <a:r>
              <a:rPr lang="en-US" dirty="0" err="1" smtClean="0"/>
              <a:t>javascript</a:t>
            </a:r>
            <a:r>
              <a:rPr lang="en-US" dirty="0" smtClean="0"/>
              <a:t> with </a:t>
            </a:r>
            <a:r>
              <a:rPr lang="en-US" dirty="0" err="1" smtClean="0"/>
              <a:t>php</a:t>
            </a:r>
            <a:r>
              <a:rPr lang="en-US" dirty="0" smtClean="0"/>
              <a:t>, but this is still useless if </a:t>
            </a:r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en-US" smtClean="0"/>
              <a:t>is turned off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26531-5892-4117-94AC-0546F11E9F4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968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write </a:t>
            </a:r>
            <a:r>
              <a:rPr lang="en-US" dirty="0" err="1" smtClean="0"/>
              <a:t>javascript</a:t>
            </a:r>
            <a:r>
              <a:rPr lang="en-US" dirty="0" smtClean="0"/>
              <a:t> with </a:t>
            </a:r>
            <a:r>
              <a:rPr lang="en-US" dirty="0" err="1" smtClean="0"/>
              <a:t>php</a:t>
            </a:r>
            <a:r>
              <a:rPr lang="en-US" dirty="0" smtClean="0"/>
              <a:t>, but this is still useless if </a:t>
            </a:r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en-US" smtClean="0"/>
              <a:t>is turned off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26531-5892-4117-94AC-0546F11E9F4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9687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write </a:t>
            </a:r>
            <a:r>
              <a:rPr lang="en-US" dirty="0" err="1" smtClean="0"/>
              <a:t>javascript</a:t>
            </a:r>
            <a:r>
              <a:rPr lang="en-US" dirty="0" smtClean="0"/>
              <a:t> with </a:t>
            </a:r>
            <a:r>
              <a:rPr lang="en-US" dirty="0" err="1" smtClean="0"/>
              <a:t>php</a:t>
            </a:r>
            <a:r>
              <a:rPr lang="en-US" dirty="0" smtClean="0"/>
              <a:t>, but this is still useless if </a:t>
            </a:r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en-US" smtClean="0"/>
              <a:t>is turned off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26531-5892-4117-94AC-0546F11E9F4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968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0331F-06E4-4E6B-8B8F-A29210B069DA}" type="datetime1">
              <a:rPr lang="en-US" smtClean="0"/>
              <a:pPr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Jason Bengtson, MLIS, AHIP Emerging Technologies/ R&amp;D Librarian University of New Mexico Health Sciences Library &amp; Informatics Center Tel: (505) 272-0645 Email: JBengtson@salud.unm.edu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E67F-2F14-4291-98C0-4EF3623EB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9841-793A-4302-98CB-3FA03C155D30}" type="datetime1">
              <a:rPr lang="en-US" smtClean="0"/>
              <a:pPr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Jason Bengtson, MLIS, AHIP Emerging Technologies/ R&amp;D Librarian University of New Mexico Health Sciences Library &amp; Informatics Center Tel: (505) 272-0645 Email: JBengtson@salud.unm.edu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E67F-2F14-4291-98C0-4EF3623EB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E791-4C6A-4FED-8095-FF9507C36F2C}" type="datetime1">
              <a:rPr lang="en-US" smtClean="0"/>
              <a:pPr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Jason Bengtson, MLIS, AHIP Emerging Technologies/ R&amp;D Librarian University of New Mexico Health Sciences Library &amp; Informatics Center Tel: (505) 272-0645 Email: JBengtson@salud.unm.edu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E67F-2F14-4291-98C0-4EF3623EB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513E2-EA6A-463C-BDBE-79E494D62DE4}" type="datetime1">
              <a:rPr lang="en-US" smtClean="0"/>
              <a:pPr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Jason Bengtson, MLIS, AHIP Emerging Technologies/ R&amp;D Librarian University of New Mexico Health Sciences Library &amp; Informatics Center Tel: (505) 272-0645 Email: JBengtson@salud.unm.edu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E67F-2F14-4291-98C0-4EF3623EB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DAD-172C-45D2-B8B9-01FEDA8E42AF}" type="datetime1">
              <a:rPr lang="en-US" smtClean="0"/>
              <a:pPr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Jason Bengtson, MLIS, AHIP Emerging Technologies/ R&amp;D Librarian University of New Mexico Health Sciences Library &amp; Informatics Center Tel: (505) 272-0645 Email: JBengtson@salud.unm.edu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E67F-2F14-4291-98C0-4EF3623EB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68BC-7CF5-4CA1-B230-63F1D3324456}" type="datetime1">
              <a:rPr lang="en-US" smtClean="0"/>
              <a:pPr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Jason Bengtson, MLIS, AHIP Emerging Technologies/ R&amp;D Librarian University of New Mexico Health Sciences Library &amp; Informatics Center Tel: (505) 272-0645 Email: JBengtson@salud.unm.edu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E67F-2F14-4291-98C0-4EF3623EB4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21004-EBAA-474E-A266-945A3C830E69}" type="datetime1">
              <a:rPr lang="en-US" smtClean="0"/>
              <a:pPr/>
              <a:t>4/13/2012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Jason Bengtson, MLIS, AHIP Emerging Technologies/ R&amp;D Librarian University of New Mexico Health Sciences Library &amp; Informatics Center Tel: (505) 272-0645 Email: JBengtson@salud.unm.edu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E67F-2F14-4291-98C0-4EF3623EB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E462-5FF3-4851-82DE-68EAA1A8DD95}" type="datetime1">
              <a:rPr lang="en-US" smtClean="0"/>
              <a:pPr/>
              <a:t>4/13/2012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Jason Bengtson, MLIS, AHIP Emerging Technologies/ R&amp;D Librarian University of New Mexico Health Sciences Library &amp; Informatics Center Tel: (505) 272-0645 Email: JBengtson@salud.unm.edu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E67F-2F14-4291-98C0-4EF3623EB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8DC2-CB3F-41A1-9F88-B9914FFBDBDF}" type="datetime1">
              <a:rPr lang="en-US" smtClean="0"/>
              <a:pPr/>
              <a:t>4/13/2012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Jason Bengtson, MLIS, AHIP Emerging Technologies/ R&amp;D Librarian University of New Mexico Health Sciences Library &amp; Informatics Center Tel: (505) 272-0645 Email: JBengtson@salud.unm.edu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E67F-2F14-4291-98C0-4EF3623EB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4D3-271E-41B7-BD53-3498F7CA9187}" type="datetime1">
              <a:rPr lang="en-US" smtClean="0"/>
              <a:pPr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Jason Bengtson, MLIS, AHIP Emerging Technologies/ R&amp;D Librarian University of New Mexico Health Sciences Library &amp; Informatics Center Tel: (505) 272-0645 Email: JBengtson@salud.unm.edu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64E67F-2F14-4291-98C0-4EF3623EB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854E0-9549-4295-B3C1-846C05809211}" type="datetime1">
              <a:rPr lang="en-US" smtClean="0"/>
              <a:pPr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Jason Bengtson, MLIS, AHIP Emerging Technologies/ R&amp;D Librarian University of New Mexico Health Sciences Library &amp; Informatics Center Tel: (505) 272-0645 Email: JBengtson@salud.unm.edu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E67F-2F14-4291-98C0-4EF3623EB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DC6ADD7-485F-4AAE-9ED1-A1F4C2B23BE7}" type="datetime1">
              <a:rPr lang="en-US" smtClean="0"/>
              <a:pPr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Jason Bengtson, MLIS, AHIP Emerging Technologies/ R&amp;D Librarian University of New Mexico Health Sciences Library &amp; Informatics Center Tel: (505) 272-0645 Email: JBengtson@salud.unm.edu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364E67F-2F14-4291-98C0-4EF3623EB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detectmobilebrowsers.mobi/" TargetMode="External"/><Relationship Id="rId2" Type="http://schemas.openxmlformats.org/officeDocument/2006/relationships/hyperlink" Target="http://coding.smashingmagazine.com/2011/01/12/guidelines-for-responsive-web-desig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lynn.org/2010/06/mobile-device-detection-and-redirection-with-php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Art of redirection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Putting Mobile Devices Where You want them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Jason </a:t>
            </a:r>
            <a:r>
              <a:rPr lang="en-US" b="1" dirty="0" err="1" smtClean="0">
                <a:solidFill>
                  <a:schemeClr val="tx1"/>
                </a:solidFill>
              </a:rPr>
              <a:t>Bengtson</a:t>
            </a:r>
            <a:r>
              <a:rPr lang="en-US" b="1" dirty="0" smtClean="0">
                <a:solidFill>
                  <a:schemeClr val="tx1"/>
                </a:solidFill>
              </a:rPr>
              <a:t>, MLIS, AHIP Emerging Technologies/ R&amp;D Librarian University of New Mexico Health Sciences Library &amp; Informatics Center Tel: (505) 272-0645 Email: JBengtson@salud.unm.edu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853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Possible detection modes: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Screen size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Operating system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Browser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Rely on a Device Description Repository (such as WURFL)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Jason </a:t>
            </a:r>
            <a:r>
              <a:rPr lang="en-US" b="1" dirty="0" err="1" smtClean="0">
                <a:solidFill>
                  <a:schemeClr val="tx1"/>
                </a:solidFill>
              </a:rPr>
              <a:t>Bengtson</a:t>
            </a:r>
            <a:r>
              <a:rPr lang="en-US" b="1" dirty="0" smtClean="0">
                <a:solidFill>
                  <a:schemeClr val="tx1"/>
                </a:solidFill>
              </a:rPr>
              <a:t>, MLIS, AHIP Emerging Technologies/ R&amp;D Librarian University of New Mexico Health Sciences Library &amp; Informatics Center Tel: (505) 272-0645 Email: JBengtson@salud.unm.edu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497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detection with </a:t>
            </a:r>
            <a:r>
              <a:rPr lang="en-US" dirty="0" err="1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Allows direct access to the Document Object Model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Some devices have </a:t>
            </a:r>
            <a:r>
              <a:rPr lang="en-US" sz="2800" dirty="0" err="1" smtClean="0"/>
              <a:t>Javascript</a:t>
            </a:r>
            <a:r>
              <a:rPr lang="en-US" sz="2800" dirty="0" smtClean="0"/>
              <a:t> deactivated by default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Jason </a:t>
            </a:r>
            <a:r>
              <a:rPr lang="en-US" b="1" dirty="0" err="1" smtClean="0">
                <a:solidFill>
                  <a:schemeClr val="tx1"/>
                </a:solidFill>
              </a:rPr>
              <a:t>Bengtson</a:t>
            </a:r>
            <a:r>
              <a:rPr lang="en-US" b="1" dirty="0" smtClean="0">
                <a:solidFill>
                  <a:schemeClr val="tx1"/>
                </a:solidFill>
              </a:rPr>
              <a:t>, MLIS, AHIP Emerging Technologies/ R&amp;D Librarian University of New Mexico Health Sciences Library &amp; Informatics Center Tel: (505) 272-0645 Email: JBengtson@salud.unm.edu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742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detection with server side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Relies on the User Agent string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This information can be inaccurate for a variety of reasons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Jason </a:t>
            </a:r>
            <a:r>
              <a:rPr lang="en-US" b="1" dirty="0" err="1" smtClean="0">
                <a:solidFill>
                  <a:schemeClr val="tx1"/>
                </a:solidFill>
              </a:rPr>
              <a:t>Bengtson</a:t>
            </a:r>
            <a:r>
              <a:rPr lang="en-US" b="1" dirty="0" smtClean="0">
                <a:solidFill>
                  <a:schemeClr val="tx1"/>
                </a:solidFill>
              </a:rPr>
              <a:t>, MLIS, AHIP Emerging Technologies/ R&amp;D Librarian University of New Mexico Health Sciences Library &amp; Informatics Center Tel: (505) 272-0645 Email: JBengtson@salud.unm.edu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310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Easily accomplished with either type of script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However, </a:t>
            </a:r>
            <a:r>
              <a:rPr lang="en-US" sz="2800" dirty="0" err="1" smtClean="0"/>
              <a:t>Javascript</a:t>
            </a:r>
            <a:r>
              <a:rPr lang="en-US" sz="2800" dirty="0" smtClean="0"/>
              <a:t> can be turned off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Jason </a:t>
            </a:r>
            <a:r>
              <a:rPr lang="en-US" b="1" dirty="0" err="1" smtClean="0">
                <a:solidFill>
                  <a:schemeClr val="tx1"/>
                </a:solidFill>
              </a:rPr>
              <a:t>Bengtson</a:t>
            </a:r>
            <a:r>
              <a:rPr lang="en-US" b="1" dirty="0" smtClean="0">
                <a:solidFill>
                  <a:schemeClr val="tx1"/>
                </a:solidFill>
              </a:rPr>
              <a:t>, MLIS, AHIP Emerging Technologies/ R&amp;D Librarian University of New Mexico Health Sciences Library &amp; Informatics Center Tel: (505) 272-0645 Email: JBengtson@salud.unm.edu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27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 err="1" smtClean="0"/>
              <a:t>javascript</a:t>
            </a:r>
            <a:r>
              <a:rPr lang="en-US" dirty="0" smtClean="0"/>
              <a:t> redirect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if (</a:t>
            </a:r>
            <a:r>
              <a:rPr lang="en-US" sz="2800" dirty="0" err="1"/>
              <a:t>screen.width</a:t>
            </a:r>
            <a:r>
              <a:rPr lang="en-US" sz="2800" dirty="0"/>
              <a:t> &lt;= 800)</a:t>
            </a:r>
          </a:p>
          <a:p>
            <a:r>
              <a:rPr lang="en-US" sz="2800" dirty="0"/>
              <a:t> {</a:t>
            </a:r>
          </a:p>
          <a:p>
            <a:r>
              <a:rPr lang="en-US" sz="2800" dirty="0" err="1"/>
              <a:t>window.location</a:t>
            </a:r>
            <a:r>
              <a:rPr lang="en-US" sz="2800" dirty="0"/>
              <a:t> = "http://m.health.unm.edu/";</a:t>
            </a:r>
          </a:p>
          <a:p>
            <a:r>
              <a:rPr lang="en-US" sz="2800" dirty="0"/>
              <a:t>}</a:t>
            </a:r>
          </a:p>
          <a:p>
            <a:pPr marL="0" indent="0"/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Place in header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Redirects all devices based on </a:t>
            </a:r>
            <a:r>
              <a:rPr lang="en-US" sz="2800" dirty="0" err="1" smtClean="0"/>
              <a:t>screensize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Jason </a:t>
            </a:r>
            <a:r>
              <a:rPr lang="en-US" dirty="0" err="1" smtClean="0">
                <a:solidFill>
                  <a:schemeClr val="tx1"/>
                </a:solidFill>
              </a:rPr>
              <a:t>Bengtson</a:t>
            </a:r>
            <a:r>
              <a:rPr lang="en-US" dirty="0" smtClean="0">
                <a:solidFill>
                  <a:schemeClr val="tx1"/>
                </a:solidFill>
              </a:rPr>
              <a:t>, MLIS, AHIP Emerging Technologies/ R&amp;D Librarian University of New Mexico Health Sciences Library &amp; Informatics Center Tel: (505) 272-0645 Email: JBengtson@salud.unm.edu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03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this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Doesn’t offer visitors options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The inability to select the regular webpage </a:t>
            </a:r>
          </a:p>
          <a:p>
            <a:pPr marL="745236" lvl="3" indent="-457200">
              <a:buFont typeface="Arial" pitchFamily="34" charset="0"/>
              <a:buChar char="•"/>
            </a:pPr>
            <a:r>
              <a:rPr lang="en-US" sz="2800" b="1" dirty="0" smtClean="0"/>
              <a:t>May irritate tablet users</a:t>
            </a:r>
          </a:p>
          <a:p>
            <a:pPr marL="745236" lvl="3" indent="-457200">
              <a:buFont typeface="Arial" pitchFamily="34" charset="0"/>
              <a:buChar char="•"/>
            </a:pPr>
            <a:r>
              <a:rPr lang="en-US" sz="2800" b="1" dirty="0" smtClean="0"/>
              <a:t>May irritate users of high end smartphones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Jason </a:t>
            </a:r>
            <a:r>
              <a:rPr lang="en-US" b="1" dirty="0" err="1" smtClean="0">
                <a:solidFill>
                  <a:schemeClr val="tx1"/>
                </a:solidFill>
              </a:rPr>
              <a:t>Bengtson</a:t>
            </a:r>
            <a:r>
              <a:rPr lang="en-US" b="1" dirty="0" smtClean="0">
                <a:solidFill>
                  <a:schemeClr val="tx1"/>
                </a:solidFill>
              </a:rPr>
              <a:t>, MLIS, AHIP Emerging Technologies/ R&amp;D Librarian University of New Mexico Health Sciences Library &amp; Informatics Center Tel: (505) 272-0645 Email: JBengtson@salud.unm.edu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156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Hslic</a:t>
            </a:r>
            <a:r>
              <a:rPr lang="en-US" dirty="0" smtClean="0"/>
              <a:t> redirect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if ((</a:t>
            </a:r>
            <a:r>
              <a:rPr lang="en-US" sz="2400" dirty="0" err="1"/>
              <a:t>screen.width</a:t>
            </a:r>
            <a:r>
              <a:rPr lang="en-US" sz="2400" dirty="0"/>
              <a:t> &lt;= 800) </a:t>
            </a:r>
            <a:r>
              <a:rPr lang="en-US" sz="2400" dirty="0">
                <a:solidFill>
                  <a:srgbClr val="FF0000"/>
                </a:solidFill>
              </a:rPr>
              <a:t>&amp;&amp; (</a:t>
            </a:r>
            <a:r>
              <a:rPr lang="en-US" sz="2400" dirty="0" err="1">
                <a:solidFill>
                  <a:srgbClr val="FF0000"/>
                </a:solidFill>
              </a:rPr>
              <a:t>document.referrer</a:t>
            </a:r>
            <a:r>
              <a:rPr lang="en-US" sz="2400" dirty="0">
                <a:solidFill>
                  <a:srgbClr val="FF0000"/>
                </a:solidFill>
              </a:rPr>
              <a:t> != "http://m.health.unm.edu/library/landingsite.html") </a:t>
            </a:r>
            <a:r>
              <a:rPr lang="en-US" sz="2400" dirty="0"/>
              <a:t>)</a:t>
            </a:r>
          </a:p>
          <a:p>
            <a:r>
              <a:rPr lang="en-US" sz="2400" dirty="0"/>
              <a:t> {</a:t>
            </a:r>
          </a:p>
          <a:p>
            <a:r>
              <a:rPr lang="en-US" sz="2400" dirty="0" err="1"/>
              <a:t>window.location</a:t>
            </a:r>
            <a:r>
              <a:rPr lang="en-US" sz="2400" dirty="0"/>
              <a:t> = "</a:t>
            </a:r>
            <a:r>
              <a:rPr lang="en-US" sz="2400" dirty="0">
                <a:solidFill>
                  <a:srgbClr val="FF0000"/>
                </a:solidFill>
              </a:rPr>
              <a:t>http://m.health.unm.edu/library/landingsite.html</a:t>
            </a:r>
            <a:r>
              <a:rPr lang="en-US" sz="2400" dirty="0"/>
              <a:t>";</a:t>
            </a:r>
          </a:p>
          <a:p>
            <a:r>
              <a:rPr lang="en-US" sz="2400" dirty="0"/>
              <a:t>}</a:t>
            </a:r>
          </a:p>
          <a:p>
            <a:pPr marL="0" indent="0"/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Jason </a:t>
            </a:r>
            <a:r>
              <a:rPr lang="en-US" b="1" dirty="0" err="1" smtClean="0">
                <a:solidFill>
                  <a:schemeClr val="tx1"/>
                </a:solidFill>
              </a:rPr>
              <a:t>Bengtson</a:t>
            </a:r>
            <a:r>
              <a:rPr lang="en-US" b="1" dirty="0" smtClean="0">
                <a:solidFill>
                  <a:schemeClr val="tx1"/>
                </a:solidFill>
              </a:rPr>
              <a:t>, MLIS, AHIP Emerging Technologies/ R&amp;D Librarian University of New Mexico Health Sciences Library &amp; Informatics Center Tel: (505) 272-0645 Email: JBengtson@salud.unm.edu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345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Hslic</a:t>
            </a:r>
            <a:r>
              <a:rPr lang="en-US" dirty="0" smtClean="0"/>
              <a:t> redirect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Still works off of screen size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Sends mobile visitors to a selector screen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Checks previous page to keep visitors from looping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Jason </a:t>
            </a:r>
            <a:r>
              <a:rPr lang="en-US" b="1" dirty="0" err="1" smtClean="0">
                <a:solidFill>
                  <a:schemeClr val="tx1"/>
                </a:solidFill>
              </a:rPr>
              <a:t>Bengtson</a:t>
            </a:r>
            <a:r>
              <a:rPr lang="en-US" b="1" dirty="0" smtClean="0">
                <a:solidFill>
                  <a:schemeClr val="tx1"/>
                </a:solidFill>
              </a:rPr>
              <a:t>, MLIS, AHIP Emerging Technologies/ R&amp;D Librarian University of New Mexico Health Sciences Library &amp; Informatics Center Tel: (505) 272-0645 Email: JBengtson@salud.unm.edu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884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Hslic</a:t>
            </a:r>
            <a:r>
              <a:rPr lang="en-US" dirty="0" smtClean="0"/>
              <a:t> redirect 2.0 </a:t>
            </a:r>
            <a:endParaRPr lang="en-US" sz="1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1600200"/>
            <a:ext cx="8726708" cy="320040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Jason </a:t>
            </a:r>
            <a:r>
              <a:rPr lang="en-US" b="1" dirty="0" err="1" smtClean="0">
                <a:solidFill>
                  <a:schemeClr val="tx1"/>
                </a:solidFill>
              </a:rPr>
              <a:t>Bengtson</a:t>
            </a:r>
            <a:r>
              <a:rPr lang="en-US" b="1" dirty="0" smtClean="0">
                <a:solidFill>
                  <a:schemeClr val="tx1"/>
                </a:solidFill>
              </a:rPr>
              <a:t>, MLIS, AHIP Emerging Technologies/ R&amp;D Librarian University of New Mexico Health Sciences Library &amp; Informatics Center Tel: (505) 272-0645 Email: JBengtson@salud.unm.edu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364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problem: cloning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When a new page started redirecting, it was investigated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The page authors cloned our homepage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The redirect script was included unintentionally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Solution: change the redirect “IF” clause 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Jason </a:t>
            </a:r>
            <a:r>
              <a:rPr lang="en-US" b="1" dirty="0" err="1" smtClean="0">
                <a:solidFill>
                  <a:schemeClr val="tx1"/>
                </a:solidFill>
              </a:rPr>
              <a:t>Bengtson</a:t>
            </a:r>
            <a:r>
              <a:rPr lang="en-US" b="1" dirty="0" smtClean="0">
                <a:solidFill>
                  <a:schemeClr val="tx1"/>
                </a:solidFill>
              </a:rPr>
              <a:t>, MLIS, AHIP Emerging Technologies/ R&amp;D Librarian University of New Mexico Health Sciences Library &amp; Informatics Center Tel: (505) 272-0645 Email: JBengtson@salud.unm.edu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436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Based on experiences at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The University of New Mexico</a:t>
            </a:r>
          </a:p>
          <a:p>
            <a:pPr algn="ctr"/>
            <a:r>
              <a:rPr lang="en-US" sz="2800" dirty="0" smtClean="0"/>
              <a:t>Health Sciences Library and Informatics Center</a:t>
            </a:r>
          </a:p>
          <a:p>
            <a:pPr algn="ctr"/>
            <a:r>
              <a:rPr lang="en-US" sz="2800" dirty="0"/>
              <a:t>MSC09 5100</a:t>
            </a:r>
          </a:p>
          <a:p>
            <a:pPr algn="ctr"/>
            <a:r>
              <a:rPr lang="en-US" sz="2800" dirty="0"/>
              <a:t>1 University of New Mexico</a:t>
            </a:r>
          </a:p>
          <a:p>
            <a:pPr algn="ctr"/>
            <a:r>
              <a:rPr lang="en-US" sz="2800" dirty="0"/>
              <a:t>Albuquerque, NM 87131-0001</a:t>
            </a:r>
            <a:endParaRPr lang="en-US" sz="28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Jason </a:t>
            </a:r>
            <a:r>
              <a:rPr lang="en-US" b="1" dirty="0" err="1" smtClean="0">
                <a:solidFill>
                  <a:schemeClr val="tx1"/>
                </a:solidFill>
              </a:rPr>
              <a:t>Bengtson</a:t>
            </a:r>
            <a:r>
              <a:rPr lang="en-US" b="1" dirty="0" smtClean="0">
                <a:solidFill>
                  <a:schemeClr val="tx1"/>
                </a:solidFill>
              </a:rPr>
              <a:t>, MLIS, AHIP Emerging Technologies/ R&amp;D Librarian University of New Mexico Health Sciences Library &amp; Informatics Center Tel: (505) 272-0645 Email: JBengtson@salud.unm.edu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053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Hslic</a:t>
            </a:r>
            <a:r>
              <a:rPr lang="en-US" dirty="0" smtClean="0"/>
              <a:t> redirect 3.0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if ((</a:t>
            </a:r>
            <a:r>
              <a:rPr lang="en-US" sz="2400" dirty="0" err="1"/>
              <a:t>screen.width</a:t>
            </a:r>
            <a:r>
              <a:rPr lang="en-US" sz="2400" dirty="0"/>
              <a:t> &lt;= 800) &amp;&amp; (</a:t>
            </a:r>
            <a:r>
              <a:rPr lang="en-US" sz="2400" dirty="0" err="1"/>
              <a:t>document.referrer</a:t>
            </a:r>
            <a:r>
              <a:rPr lang="en-US" sz="2400" dirty="0"/>
              <a:t> != "http://m.health.unm.edu/library/landingsite.html") </a:t>
            </a:r>
            <a:r>
              <a:rPr lang="en-US" sz="2400" dirty="0">
                <a:solidFill>
                  <a:srgbClr val="FF0000"/>
                </a:solidFill>
              </a:rPr>
              <a:t>&amp;&amp;</a:t>
            </a:r>
          </a:p>
          <a:p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err="1">
                <a:solidFill>
                  <a:srgbClr val="FF0000"/>
                </a:solidFill>
              </a:rPr>
              <a:t>window.location</a:t>
            </a:r>
            <a:r>
              <a:rPr lang="en-US" sz="2400" dirty="0">
                <a:solidFill>
                  <a:srgbClr val="FF0000"/>
                </a:solidFill>
              </a:rPr>
              <a:t> == "http://hsc.unm.edu/library/ ")</a:t>
            </a:r>
            <a:r>
              <a:rPr lang="en-US" sz="2400" dirty="0"/>
              <a:t>) 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 err="1"/>
              <a:t>window.location</a:t>
            </a:r>
            <a:r>
              <a:rPr lang="en-US" sz="2400" dirty="0"/>
              <a:t> = </a:t>
            </a:r>
            <a:r>
              <a:rPr lang="en-US" sz="2400" dirty="0" smtClean="0"/>
              <a:t>"http</a:t>
            </a:r>
            <a:r>
              <a:rPr lang="en-US" sz="2400" dirty="0"/>
              <a:t>://m.health.unm.edu/library/landingsite.html";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Jason </a:t>
            </a:r>
            <a:r>
              <a:rPr lang="en-US" b="1" dirty="0" err="1" smtClean="0">
                <a:solidFill>
                  <a:schemeClr val="tx1"/>
                </a:solidFill>
              </a:rPr>
              <a:t>Bengtson</a:t>
            </a:r>
            <a:r>
              <a:rPr lang="en-US" b="1" dirty="0" smtClean="0">
                <a:solidFill>
                  <a:schemeClr val="tx1"/>
                </a:solidFill>
              </a:rPr>
              <a:t>, MLIS, AHIP Emerging Technologies/ R&amp;D Librarian University of New Mexico Health Sciences Library &amp; Informatics Center Tel: (505) 272-0645 Email: JBengtson@salud.unm.edu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264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Hslic</a:t>
            </a:r>
            <a:r>
              <a:rPr lang="en-US" dirty="0" smtClean="0"/>
              <a:t> redirect 3.0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New IF clause only works if the redirect is originating from the designated page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Keeps cloning from being an issue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Jason </a:t>
            </a:r>
            <a:r>
              <a:rPr lang="en-US" b="1" dirty="0" err="1" smtClean="0">
                <a:solidFill>
                  <a:schemeClr val="tx1"/>
                </a:solidFill>
              </a:rPr>
              <a:t>Bengtson</a:t>
            </a:r>
            <a:r>
              <a:rPr lang="en-US" b="1" dirty="0" smtClean="0">
                <a:solidFill>
                  <a:schemeClr val="tx1"/>
                </a:solidFill>
              </a:rPr>
              <a:t>, MLIS, AHIP Emerging Technologies/ R&amp;D Librarian University of New Mexico Health Sciences Library &amp; Informatics Center Tel: (505) 272-0645 Email: JBengtson@salud.unm.edu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596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routes to mobile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842972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800" dirty="0"/>
          </a:p>
          <a:p>
            <a:pPr marL="0" indent="0"/>
            <a:endParaRPr lang="en-US" sz="2800" dirty="0" smtClean="0"/>
          </a:p>
          <a:p>
            <a:pPr marL="0" indent="0"/>
            <a:endParaRPr lang="en-US" sz="2800" dirty="0"/>
          </a:p>
          <a:p>
            <a:pPr marL="0" indent="0"/>
            <a:endParaRPr lang="en-US" sz="2800" dirty="0" smtClean="0"/>
          </a:p>
          <a:p>
            <a:pPr marL="0" indent="0"/>
            <a:endParaRPr lang="en-US" sz="2800" dirty="0" smtClean="0"/>
          </a:p>
          <a:p>
            <a:pPr marL="0" indent="0"/>
            <a:endParaRPr lang="en-US" sz="2800" dirty="0"/>
          </a:p>
          <a:p>
            <a:pPr marL="0" indent="0"/>
            <a:r>
              <a:rPr lang="en-US" sz="3200" dirty="0" smtClean="0"/>
              <a:t>HSLIC uses links from mobile icons on the database list page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5401" y="838200"/>
            <a:ext cx="5486399" cy="405480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Jason </a:t>
            </a:r>
            <a:r>
              <a:rPr lang="en-US" b="1" dirty="0" err="1" smtClean="0">
                <a:solidFill>
                  <a:schemeClr val="tx1"/>
                </a:solidFill>
              </a:rPr>
              <a:t>Bengtson</a:t>
            </a:r>
            <a:r>
              <a:rPr lang="en-US" b="1" dirty="0" smtClean="0">
                <a:solidFill>
                  <a:schemeClr val="tx1"/>
                </a:solidFill>
              </a:rPr>
              <a:t>, MLIS, AHIP Emerging Technologies/ R&amp;D Librarian University of New Mexico Health Sciences Library &amp; Informatics Center Tel: (505) 272-0645 Email: JBengtson@salud.unm.edu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204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native apps?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385772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800" dirty="0"/>
          </a:p>
          <a:p>
            <a:pPr marL="0" indent="0"/>
            <a:endParaRPr lang="en-US" sz="2800" dirty="0" smtClean="0"/>
          </a:p>
          <a:p>
            <a:pPr marL="0" indent="0"/>
            <a:endParaRPr lang="en-US" sz="2800" dirty="0"/>
          </a:p>
          <a:p>
            <a:pPr marL="0" indent="0"/>
            <a:endParaRPr lang="en-US" sz="2800" dirty="0" smtClean="0"/>
          </a:p>
          <a:p>
            <a:pPr marL="0" indent="0"/>
            <a:endParaRPr lang="en-US" sz="2800" dirty="0"/>
          </a:p>
          <a:p>
            <a:pPr marL="0" indent="0"/>
            <a:r>
              <a:rPr lang="en-US" sz="3200" dirty="0" smtClean="0"/>
              <a:t>Databases in the list that have a native app version link to a selector like this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066800"/>
            <a:ext cx="9144000" cy="297180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Jason </a:t>
            </a:r>
            <a:r>
              <a:rPr lang="en-US" b="1" dirty="0" err="1" smtClean="0">
                <a:solidFill>
                  <a:schemeClr val="tx1"/>
                </a:solidFill>
              </a:rPr>
              <a:t>Bengtson</a:t>
            </a:r>
            <a:r>
              <a:rPr lang="en-US" b="1" dirty="0" smtClean="0">
                <a:solidFill>
                  <a:schemeClr val="tx1"/>
                </a:solidFill>
              </a:rPr>
              <a:t>, MLIS, AHIP Emerging Technologies/ R&amp;D Librarian University of New Mexico Health Sciences Library &amp; Informatics Center Tel: (505) 272-0645 Email: JBengtson@salud.unm.edu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475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has this done for </a:t>
            </a:r>
            <a:r>
              <a:rPr lang="en-US" dirty="0" err="1" smtClean="0"/>
              <a:t>hslic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Significantly increased visitor numbers for the mobile site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Has allowed the Library to simplify the new homepage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Jason </a:t>
            </a:r>
            <a:r>
              <a:rPr lang="en-US" b="1" dirty="0" err="1" smtClean="0">
                <a:solidFill>
                  <a:schemeClr val="tx1"/>
                </a:solidFill>
              </a:rPr>
              <a:t>Bengtson</a:t>
            </a:r>
            <a:r>
              <a:rPr lang="en-US" b="1" dirty="0" smtClean="0">
                <a:solidFill>
                  <a:schemeClr val="tx1"/>
                </a:solidFill>
              </a:rPr>
              <a:t>, MLIS, AHIP Emerging Technologies/ R&amp;D Librarian University of New Mexico Health Sciences Library &amp; Informatics Center Tel: (505) 272-0645 Email: JBengtson@salud.unm.edu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251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Responsive Web Design allows for pages that adjust to mobile devices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Sites designed in this manner:</a:t>
            </a:r>
          </a:p>
          <a:p>
            <a:pPr marL="973836" lvl="4" indent="-457200">
              <a:buFont typeface="Arial" pitchFamily="34" charset="0"/>
              <a:buChar char="•"/>
            </a:pPr>
            <a:r>
              <a:rPr lang="en-US" sz="2800" b="1" dirty="0" smtClean="0"/>
              <a:t>Serve multiple devices with a single site</a:t>
            </a:r>
          </a:p>
          <a:p>
            <a:pPr marL="973836" lvl="4" indent="-457200">
              <a:buFont typeface="Arial" pitchFamily="34" charset="0"/>
              <a:buChar char="•"/>
            </a:pPr>
            <a:r>
              <a:rPr lang="en-US" sz="2800" b="1" dirty="0" smtClean="0"/>
              <a:t>Provide a seamless mobile experience</a:t>
            </a:r>
            <a:endParaRPr lang="en-US" sz="2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Jason </a:t>
            </a:r>
            <a:r>
              <a:rPr lang="en-US" b="1" dirty="0" err="1" smtClean="0">
                <a:solidFill>
                  <a:schemeClr val="tx1"/>
                </a:solidFill>
              </a:rPr>
              <a:t>Bengtson</a:t>
            </a:r>
            <a:r>
              <a:rPr lang="en-US" b="1" dirty="0" smtClean="0">
                <a:solidFill>
                  <a:schemeClr val="tx1"/>
                </a:solidFill>
              </a:rPr>
              <a:t>, MLIS, AHIP Emerging Technologies/ R&amp;D Librarian University of New Mexico Health Sciences Library &amp; Informatics Center Tel: (505) 272-0645 Email: JBengtson@salud.unm.edu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229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err="1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Due to the increased pixel density of the new </a:t>
            </a:r>
            <a:r>
              <a:rPr lang="en-US" dirty="0" err="1" smtClean="0"/>
              <a:t>iPads</a:t>
            </a:r>
            <a:r>
              <a:rPr lang="en-US" dirty="0" smtClean="0"/>
              <a:t>, HSLIC has added a User </a:t>
            </a:r>
            <a:r>
              <a:rPr lang="en-US" dirty="0"/>
              <a:t>A</a:t>
            </a:r>
            <a:r>
              <a:rPr lang="en-US" dirty="0" smtClean="0"/>
              <a:t>gent check to its script in addition to a screen size test.  It has not been tested on a new </a:t>
            </a:r>
            <a:r>
              <a:rPr lang="en-US" dirty="0" err="1" smtClean="0"/>
              <a:t>iPad</a:t>
            </a:r>
            <a:r>
              <a:rPr lang="en-US" dirty="0" smtClean="0"/>
              <a:t> yet, but the new script continues to work with </a:t>
            </a:r>
            <a:r>
              <a:rPr lang="en-US" smtClean="0"/>
              <a:t>older devices. The </a:t>
            </a:r>
            <a:r>
              <a:rPr lang="en-US" dirty="0" smtClean="0"/>
              <a:t>new script is:</a:t>
            </a:r>
          </a:p>
          <a:p>
            <a:endParaRPr lang="en-US" dirty="0"/>
          </a:p>
          <a:p>
            <a:r>
              <a:rPr lang="en-US" dirty="0"/>
              <a:t>&lt;script type=”text/</a:t>
            </a:r>
            <a:r>
              <a:rPr lang="en-US" dirty="0" err="1"/>
              <a:t>javascript</a:t>
            </a:r>
            <a:r>
              <a:rPr lang="en-US" dirty="0"/>
              <a:t>”&gt;</a:t>
            </a:r>
          </a:p>
          <a:p>
            <a:r>
              <a:rPr lang="en-US" dirty="0"/>
              <a:t>if (((</a:t>
            </a:r>
            <a:r>
              <a:rPr lang="en-US" dirty="0" err="1"/>
              <a:t>screen.width</a:t>
            </a:r>
            <a:r>
              <a:rPr lang="en-US" dirty="0"/>
              <a:t> &lt;= 800) &amp;&amp; (</a:t>
            </a:r>
            <a:r>
              <a:rPr lang="en-US" dirty="0" err="1"/>
              <a:t>document.referrer</a:t>
            </a:r>
            <a:r>
              <a:rPr lang="en-US" dirty="0"/>
              <a:t> </a:t>
            </a:r>
          </a:p>
          <a:p>
            <a:r>
              <a:rPr lang="en-US" dirty="0"/>
              <a:t>!= </a:t>
            </a:r>
            <a:r>
              <a:rPr lang="en-US" dirty="0" smtClean="0"/>
              <a:t>"</a:t>
            </a:r>
            <a:r>
              <a:rPr lang="en-US" i="1" u="sng" dirty="0"/>
              <a:t>http://m.health.unm.edu/library/landingsite.html</a:t>
            </a:r>
            <a:r>
              <a:rPr lang="en-US" dirty="0" smtClean="0"/>
              <a:t>")) </a:t>
            </a:r>
            <a:endParaRPr lang="en-US" dirty="0"/>
          </a:p>
          <a:p>
            <a:r>
              <a:rPr lang="en-US" dirty="0"/>
              <a:t>|| ((</a:t>
            </a:r>
            <a:r>
              <a:rPr lang="en-US" dirty="0" err="1"/>
              <a:t>navigator.userAgent.indexOf</a:t>
            </a:r>
            <a:r>
              <a:rPr lang="en-US" dirty="0"/>
              <a:t>('Mobile') != -1) &amp;&amp; (</a:t>
            </a:r>
            <a:r>
              <a:rPr lang="en-US" dirty="0" err="1"/>
              <a:t>document.referrer</a:t>
            </a:r>
            <a:r>
              <a:rPr lang="en-US" dirty="0"/>
              <a:t> </a:t>
            </a:r>
          </a:p>
          <a:p>
            <a:r>
              <a:rPr lang="en-US" dirty="0"/>
              <a:t>!= </a:t>
            </a:r>
            <a:r>
              <a:rPr lang="en-US" dirty="0" smtClean="0"/>
              <a:t>"</a:t>
            </a:r>
            <a:r>
              <a:rPr lang="en-US" i="1" u="sng" dirty="0"/>
              <a:t>http://m.health.unm.edu/library/landingsite.html</a:t>
            </a:r>
            <a:r>
              <a:rPr lang="en-US" dirty="0" smtClean="0"/>
              <a:t>"))) </a:t>
            </a:r>
            <a:endParaRPr lang="en-US" dirty="0"/>
          </a:p>
          <a:p>
            <a:r>
              <a:rPr lang="en-US" dirty="0"/>
              <a:t>{</a:t>
            </a:r>
          </a:p>
          <a:p>
            <a:r>
              <a:rPr lang="en-US" dirty="0" err="1"/>
              <a:t>window.location</a:t>
            </a:r>
            <a:r>
              <a:rPr lang="en-US" dirty="0"/>
              <a:t> = </a:t>
            </a:r>
            <a:r>
              <a:rPr lang="en-US" dirty="0" smtClean="0"/>
              <a:t>"</a:t>
            </a:r>
            <a:r>
              <a:rPr lang="en-US" i="1" u="sng" dirty="0"/>
              <a:t>http://m.health.unm.edu/library/landingsite.html</a:t>
            </a:r>
            <a:r>
              <a:rPr lang="en-US" dirty="0" smtClean="0"/>
              <a:t>";</a:t>
            </a:r>
            <a:endParaRPr lang="en-US" dirty="0"/>
          </a:p>
          <a:p>
            <a:r>
              <a:rPr lang="en-US" dirty="0"/>
              <a:t>}</a:t>
            </a:r>
          </a:p>
          <a:p>
            <a:r>
              <a:rPr lang="en-US" dirty="0"/>
              <a:t>&lt;/script&gt;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Jason Bengtson, MLIS, AHIP Emerging Technologies/ R&amp;D Librarian University of New Mexico Health Sciences Library &amp; Informatics Center Tel: (505) 272-0645 Email: JBengtson@salud.unm.edu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84378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Jason </a:t>
            </a:r>
            <a:r>
              <a:rPr lang="en-US" b="1" dirty="0" err="1" smtClean="0">
                <a:solidFill>
                  <a:schemeClr val="tx1"/>
                </a:solidFill>
              </a:rPr>
              <a:t>Bengtson</a:t>
            </a:r>
            <a:r>
              <a:rPr lang="en-US" b="1" dirty="0" smtClean="0">
                <a:solidFill>
                  <a:schemeClr val="tx1"/>
                </a:solidFill>
              </a:rPr>
              <a:t>, MLIS, AHIP Emerging Technologies/ R&amp;D Librarian University of New Mexico Health Sciences Library &amp; Informatics Center Tel: (505) 272-0645 Email: JBengtson@salud.unm.edu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57600" y="1600200"/>
            <a:ext cx="1490268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en-US" sz="20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320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Knight </a:t>
            </a:r>
            <a:r>
              <a:rPr lang="en-US" sz="2400" dirty="0"/>
              <a:t>K. Responsive Web Design: What It Is and How To Use It. Smashing Coding [Internet]. [cited 2012 Jan 14]:[about 2:30 p.]. Available from: </a:t>
            </a:r>
            <a:r>
              <a:rPr lang="en-US" sz="2400" dirty="0">
                <a:hlinkClick r:id="rId2"/>
              </a:rPr>
              <a:t>http://coding.smashingmagazine.com/2011/01/12/guidelines-for-responsive-web-design</a:t>
            </a:r>
            <a:r>
              <a:rPr lang="en-US" sz="2400" dirty="0" smtClean="0">
                <a:hlinkClick r:id="rId2"/>
              </a:rPr>
              <a:t>/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App to generate a PHP redirect function to your specifications: </a:t>
            </a:r>
            <a:r>
              <a:rPr lang="en-US" sz="2400" dirty="0">
                <a:hlinkClick r:id="rId3"/>
              </a:rPr>
              <a:t>http://detectmobilebrowsers.mobi</a:t>
            </a:r>
            <a:r>
              <a:rPr lang="en-US" sz="2400" dirty="0" smtClean="0">
                <a:hlinkClick r:id="rId3"/>
              </a:rPr>
              <a:t>/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Mobile redirection with PHP: </a:t>
            </a:r>
            <a:r>
              <a:rPr lang="en-US" sz="2400" dirty="0">
                <a:hlinkClick r:id="rId4"/>
              </a:rPr>
              <a:t>http://www.mlynn.org/2010/06/mobile-device-detection-and-redirection-with-php/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Jason </a:t>
            </a:r>
            <a:r>
              <a:rPr lang="en-US" b="1" dirty="0" err="1" smtClean="0">
                <a:solidFill>
                  <a:schemeClr val="tx1"/>
                </a:solidFill>
              </a:rPr>
              <a:t>Bengtson</a:t>
            </a:r>
            <a:r>
              <a:rPr lang="en-US" b="1" dirty="0" smtClean="0">
                <a:solidFill>
                  <a:schemeClr val="tx1"/>
                </a:solidFill>
              </a:rPr>
              <a:t>, MLIS, AHIP Emerging Technologies/ R&amp;D Librarian University of New Mexico Health Sciences Library &amp; Informatics Center Tel: (505) 272-0645 Email: JBengtson@salud.unm.edu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370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beginning . . . We had a mobile site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1447800"/>
            <a:ext cx="8686800" cy="3296686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Jason </a:t>
            </a:r>
            <a:r>
              <a:rPr lang="en-US" b="1" dirty="0" err="1" smtClean="0">
                <a:solidFill>
                  <a:schemeClr val="tx1"/>
                </a:solidFill>
              </a:rPr>
              <a:t>Bengtson</a:t>
            </a:r>
            <a:r>
              <a:rPr lang="en-US" b="1" dirty="0" smtClean="0">
                <a:solidFill>
                  <a:schemeClr val="tx1"/>
                </a:solidFill>
              </a:rPr>
              <a:t>, MLIS, AHIP Emerging Technologies/ R&amp;D Librarian University of New Mexico Health Sciences Library &amp; Informatics Center Tel: (505) 272-0645 Email: JBengtson@salud.unm.edu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767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to get to it 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We started out with a link on the homepage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Visitors had to know to look for the link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Visitors had to find the link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Visitors had to know what “HSC Mobile” meant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Visitors had to have a device capable of loading the full homepage first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Jason </a:t>
            </a:r>
            <a:r>
              <a:rPr lang="en-US" b="1" dirty="0" err="1" smtClean="0">
                <a:solidFill>
                  <a:schemeClr val="tx1"/>
                </a:solidFill>
              </a:rPr>
              <a:t>Bengtson</a:t>
            </a:r>
            <a:r>
              <a:rPr lang="en-US" b="1" dirty="0" smtClean="0">
                <a:solidFill>
                  <a:schemeClr val="tx1"/>
                </a:solidFill>
              </a:rPr>
              <a:t>, MLIS, AHIP Emerging Technologies/ R&amp;D Librarian University of New Mexico Health Sciences Library &amp; Informatics Center Tel: (505) 272-0645 Email: JBengtson@salud.unm.edu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778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we decided to employ redirect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Automatically redirects mobile devices to the mobile site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Keeps devices from having to load the full homepage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Makes mobile experience more seamless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Minimizes confusion/frustration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Jason </a:t>
            </a:r>
            <a:r>
              <a:rPr lang="en-US" b="1" dirty="0" err="1" smtClean="0">
                <a:solidFill>
                  <a:schemeClr val="tx1"/>
                </a:solidFill>
              </a:rPr>
              <a:t>Bengtson</a:t>
            </a:r>
            <a:r>
              <a:rPr lang="en-US" b="1" dirty="0" smtClean="0">
                <a:solidFill>
                  <a:schemeClr val="tx1"/>
                </a:solidFill>
              </a:rPr>
              <a:t>, MLIS, AHIP Emerging Technologies/ R&amp;D Librarian University of New Mexico Health Sciences Library &amp; Informatics Center Tel: (505) 272-0645 Email: JBengtson@salud.unm.edu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647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script?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Scripting languages are lightweight programming languages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Client side script (</a:t>
            </a:r>
            <a:r>
              <a:rPr lang="en-US" sz="2800" dirty="0" err="1" smtClean="0"/>
              <a:t>Javascript</a:t>
            </a:r>
            <a:r>
              <a:rPr lang="en-US" sz="2800" dirty="0" smtClean="0"/>
              <a:t>) runs in the browser window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Server side runs on the server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Allows for dynamic page elements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Jason </a:t>
            </a:r>
            <a:r>
              <a:rPr lang="en-US" b="1" dirty="0" err="1" smtClean="0">
                <a:solidFill>
                  <a:schemeClr val="tx1"/>
                </a:solidFill>
              </a:rPr>
              <a:t>Bengtson</a:t>
            </a:r>
            <a:r>
              <a:rPr lang="en-US" b="1" dirty="0" smtClean="0">
                <a:solidFill>
                  <a:schemeClr val="tx1"/>
                </a:solidFill>
              </a:rPr>
              <a:t>, MLIS, AHIP Emerging Technologies/ R&amp;D Librarian University of New Mexico Health Sciences Library &amp; Informatics Center Tel: (505) 272-0645 Email: JBengtson@salud.unm.edu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795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</a:t>
            </a:r>
            <a:r>
              <a:rPr lang="en-US" dirty="0" err="1" smtClean="0"/>
              <a:t>javascript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Easy to implement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More flexibility in device detection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Works without requiring access to server side scripting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Jason </a:t>
            </a:r>
            <a:r>
              <a:rPr lang="en-US" b="1" dirty="0" err="1" smtClean="0">
                <a:solidFill>
                  <a:schemeClr val="tx1"/>
                </a:solidFill>
              </a:rPr>
              <a:t>Bengtson</a:t>
            </a:r>
            <a:r>
              <a:rPr lang="en-US" b="1" dirty="0" smtClean="0">
                <a:solidFill>
                  <a:schemeClr val="tx1"/>
                </a:solidFill>
              </a:rPr>
              <a:t>, MLIS, AHIP Emerging Technologies/ R&amp;D Librarian University of New Mexico Health Sciences Library &amp; Informatics Center Tel: (505) 272-0645 Email: JBengtson@salud.unm.edu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4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server side script?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Cannot be turned off by user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Visitors cannot read source code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Jason </a:t>
            </a:r>
            <a:r>
              <a:rPr lang="en-US" b="1" dirty="0" err="1" smtClean="0">
                <a:solidFill>
                  <a:schemeClr val="tx1"/>
                </a:solidFill>
              </a:rPr>
              <a:t>Bengtson</a:t>
            </a:r>
            <a:r>
              <a:rPr lang="en-US" b="1" dirty="0" smtClean="0">
                <a:solidFill>
                  <a:schemeClr val="tx1"/>
                </a:solidFill>
              </a:rPr>
              <a:t>, MLIS, AHIP Emerging Technologies/ R&amp;D Librarian University of New Mexico Health Sciences Library &amp; Informatics Center Tel: (505) 272-0645 Email: JBengtson@salud.unm.edu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414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stages of a mobile redirect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Device detection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Redirection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Jason </a:t>
            </a:r>
            <a:r>
              <a:rPr lang="en-US" b="1" dirty="0" err="1" smtClean="0">
                <a:solidFill>
                  <a:schemeClr val="tx1"/>
                </a:solidFill>
              </a:rPr>
              <a:t>Bengtson</a:t>
            </a:r>
            <a:r>
              <a:rPr lang="en-US" b="1" dirty="0" smtClean="0">
                <a:solidFill>
                  <a:schemeClr val="tx1"/>
                </a:solidFill>
              </a:rPr>
              <a:t>, MLIS, AHIP Emerging Technologies/ R&amp;D Librarian University of New Mexico Health Sciences Library &amp; Informatics Center Tel: (505) 272-0645 Email: JBengtson@salud.unm.edu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415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1102</TotalTime>
  <Words>1831</Words>
  <Application>Microsoft Office PowerPoint</Application>
  <PresentationFormat>On-screen Show (4:3)</PresentationFormat>
  <Paragraphs>187</Paragraphs>
  <Slides>28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Angles</vt:lpstr>
      <vt:lpstr>The Art of redirection</vt:lpstr>
      <vt:lpstr>Based on experiences at . . .</vt:lpstr>
      <vt:lpstr>In the beginning . . . We had a mobile site</vt:lpstr>
      <vt:lpstr>But to get to it . . . </vt:lpstr>
      <vt:lpstr>So we decided to employ redirect script</vt:lpstr>
      <vt:lpstr>What is script?</vt:lpstr>
      <vt:lpstr>Why use javascript?</vt:lpstr>
      <vt:lpstr>Why use server side script?</vt:lpstr>
      <vt:lpstr>The basic stages of a mobile redirect</vt:lpstr>
      <vt:lpstr>Device detection</vt:lpstr>
      <vt:lpstr>Device detection with javascript</vt:lpstr>
      <vt:lpstr>Device detection with server side script</vt:lpstr>
      <vt:lpstr>redirection</vt:lpstr>
      <vt:lpstr>Basic javascript redirect</vt:lpstr>
      <vt:lpstr>Problems with this approach</vt:lpstr>
      <vt:lpstr>Hslic redirect 2.0</vt:lpstr>
      <vt:lpstr>Hslic redirect 2.0</vt:lpstr>
      <vt:lpstr>Hslic redirect 2.0 </vt:lpstr>
      <vt:lpstr>A new problem: cloning</vt:lpstr>
      <vt:lpstr>Hslic redirect 3.0</vt:lpstr>
      <vt:lpstr>Hslic redirect 3.0</vt:lpstr>
      <vt:lpstr>Other routes to mobile interfaces</vt:lpstr>
      <vt:lpstr>What about native apps?</vt:lpstr>
      <vt:lpstr>What has this done for hslic?</vt:lpstr>
      <vt:lpstr>The future</vt:lpstr>
      <vt:lpstr>NEW NEW NEW</vt:lpstr>
      <vt:lpstr>Questions?</vt:lpstr>
      <vt:lpstr>Further reading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Art of redirection</dc:title>
  <dc:creator>Lomas2211</dc:creator>
  <cp:lastModifiedBy>dmaestre</cp:lastModifiedBy>
  <cp:revision>32</cp:revision>
  <dcterms:created xsi:type="dcterms:W3CDTF">2012-03-09T19:14:38Z</dcterms:created>
  <dcterms:modified xsi:type="dcterms:W3CDTF">2012-04-13T13:39:57Z</dcterms:modified>
</cp:coreProperties>
</file>